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embeddedFontLst>
    <p:embeddedFont>
      <p:font typeface="Lobster" panose="00000500000000000000" pitchFamily="2" charset="0"/>
      <p:regular r:id="rId26"/>
    </p:embeddedFont>
    <p:embeddedFont>
      <p:font typeface="Palatino Linotype" panose="02040502050505030304" pitchFamily="18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i9FD9/Onfnu21Jmbk5dz3fMcIwa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EA5497-C396-4BA5-DC83-1C11C9ADFAB6}" v="5" dt="2025-07-04T20:50:52.402"/>
    <p1510:client id="{C9F01D15-9708-36DC-D5A0-C341927070F5}" v="23" dt="2025-07-05T14:06:57.261"/>
    <p1510:client id="{E53C9E40-27B9-CF32-D0E1-062FC1098D06}" v="15" dt="2025-07-04T20:49:30.853"/>
  </p1510:revLst>
</p1510:revInfo>
</file>

<file path=ppt/tableStyles.xml><?xml version="1.0" encoding="utf-8"?>
<a:tblStyleLst xmlns:a="http://schemas.openxmlformats.org/drawingml/2006/main" def="{1B317F11-9444-4855-9CB9-0121AB210F91}">
  <a:tblStyle styleId="{1B317F11-9444-4855-9CB9-0121AB210F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05" name="Google Shape;10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106" name="Google Shape;106;p1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d1086446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d1086446e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36d1086446e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6d1086446e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6d1086446e_1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36d1086446e_1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d1086446e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6d1086446e_1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36d1086446e_1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d1086446e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6d1086446e_1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36d1086446e_1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6d1086446e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6d1086446e_3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g36d1086446e_3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d1086446e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d1086446e_3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36d1086446e_3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6bad0664a2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6bad0664a2_1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36bad0664a2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bad0664a2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bad0664a2_1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36bad0664a2_1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bad0664a2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6bad0664a2_1_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36bad0664a2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bad0664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6bad0664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6bad0664a2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6bad0664a2_1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36bad0664a2_1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bad0664a2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6bad0664a2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g36bad0664a2_1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bad0664a2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bad0664a2_1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36bad0664a2_1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4f096a47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34f096a47b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34f096a47b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6d1086446e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6d1086446e_3_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6d1086446e_3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16e8613c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3516e8613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e085415e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g34e085415e8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g34e085415e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1a270af97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g351a270af9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3" name="Google Shape;16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16e8613c4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3516e8613c4_2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0" name="Google Shape;180;g3516e8613c4_2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le page">
  <p:cSld name="3_Title page">
    <p:bg>
      <p:bgPr>
        <a:solidFill>
          <a:srgbClr val="262626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670538" y="3690944"/>
            <a:ext cx="10312295" cy="148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5333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707592" y="3260726"/>
            <a:ext cx="10312296" cy="336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800"/>
              <a:buNone/>
              <a:defRPr sz="2400" b="0">
                <a:solidFill>
                  <a:srgbClr val="A6A6A6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4" name="Google Shape;2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685" y="-47867"/>
            <a:ext cx="4059936" cy="152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39993" y="538188"/>
            <a:ext cx="3266113" cy="136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and photo: white">
  <p:cSld name="Content and photo: whi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-69516" y="-21389"/>
            <a:ext cx="12331032" cy="836701"/>
          </a:xfrm>
          <a:prstGeom prst="rect">
            <a:avLst/>
          </a:prstGeom>
          <a:solidFill>
            <a:srgbClr val="690304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452702" y="1283975"/>
            <a:ext cx="5326692" cy="1039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3000"/>
              <a:buFont typeface="Arial"/>
              <a:buNone/>
              <a:defRPr sz="4000" b="1" i="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454485" y="2675466"/>
            <a:ext cx="5326692" cy="33556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lvl="2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lvl="3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lvl="4" indent="-342900" algn="l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404041"/>
              </a:buClr>
              <a:buSzPts val="1800"/>
              <a:buFont typeface="Arial"/>
              <a:buChar char="•"/>
              <a:defRPr sz="2400">
                <a:solidFill>
                  <a:srgbClr val="40404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>
              <a:lnSpc>
                <a:spcPct val="90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>
            <a:spLocks noGrp="1"/>
          </p:cNvSpPr>
          <p:nvPr>
            <p:ph type="pic" idx="2"/>
          </p:nvPr>
        </p:nvSpPr>
        <p:spPr>
          <a:xfrm>
            <a:off x="7419880" y="1283975"/>
            <a:ext cx="4386227" cy="4759365"/>
          </a:xfrm>
          <a:prstGeom prst="rect">
            <a:avLst/>
          </a:prstGeom>
          <a:noFill/>
          <a:ln>
            <a:noFill/>
          </a:ln>
        </p:spPr>
      </p:sp>
      <p:pic>
        <p:nvPicPr>
          <p:cNvPr id="31" name="Google Shape;31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539993" y="538188"/>
            <a:ext cx="3266113" cy="13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8210" y="-596391"/>
            <a:ext cx="876505" cy="176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3" name="Google Shape;63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4" descr=" 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4" descr=" 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4" descr=" "/>
          <p:cNvSpPr txBox="1"/>
          <p:nvPr/>
        </p:nvSpPr>
        <p:spPr>
          <a:xfrm>
            <a:off x="0" y="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4" descr=" 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4" descr=" 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 descr=" "/>
          <p:cNvSpPr txBox="1"/>
          <p:nvPr/>
        </p:nvSpPr>
        <p:spPr>
          <a:xfrm>
            <a:off x="0" y="6537960"/>
            <a:ext cx="12192000" cy="223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"/>
              <a:buFont typeface="Arial"/>
              <a:buNone/>
            </a:pPr>
            <a:r>
              <a:rPr lang="en-US" sz="85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>
            <a:spLocks noGrp="1"/>
          </p:cNvSpPr>
          <p:nvPr>
            <p:ph type="title"/>
          </p:nvPr>
        </p:nvSpPr>
        <p:spPr>
          <a:xfrm>
            <a:off x="515891" y="2686004"/>
            <a:ext cx="11521463" cy="1485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4000"/>
              <a:t>Causal Machine Learning</a:t>
            </a:r>
            <a:endParaRPr sz="4000"/>
          </a:p>
        </p:txBody>
      </p:sp>
      <p:sp>
        <p:nvSpPr>
          <p:cNvPr id="109" name="Google Shape;109;p1"/>
          <p:cNvSpPr txBox="1">
            <a:spLocks noGrp="1"/>
          </p:cNvSpPr>
          <p:nvPr>
            <p:ph type="body" idx="1"/>
          </p:nvPr>
        </p:nvSpPr>
        <p:spPr>
          <a:xfrm>
            <a:off x="2749100" y="2279225"/>
            <a:ext cx="80304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A6A6"/>
              </a:buClr>
              <a:buSzPts val="1800"/>
              <a:buNone/>
            </a:pPr>
            <a:r>
              <a:rPr lang="en-US"/>
              <a:t>DSCI-D 590</a:t>
            </a:r>
            <a:r>
              <a:rPr lang="en-US" sz="1800" b="1">
                <a:solidFill>
                  <a:schemeClr val="dk1"/>
                </a:solidFill>
              </a:rPr>
              <a:t> </a:t>
            </a:r>
            <a:r>
              <a:rPr lang="en-US"/>
              <a:t>: Biomedical Data Science In Practice</a:t>
            </a:r>
            <a:endParaRPr/>
          </a:p>
        </p:txBody>
      </p:sp>
      <p:sp>
        <p:nvSpPr>
          <p:cNvPr id="110" name="Google Shape;110;p1"/>
          <p:cNvSpPr/>
          <p:nvPr/>
        </p:nvSpPr>
        <p:spPr>
          <a:xfrm>
            <a:off x="7761817" y="4605260"/>
            <a:ext cx="4561200" cy="11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  <p:sp>
        <p:nvSpPr>
          <p:cNvPr id="111" name="Google Shape;111;p1"/>
          <p:cNvSpPr/>
          <p:nvPr/>
        </p:nvSpPr>
        <p:spPr>
          <a:xfrm>
            <a:off x="3389575" y="4022625"/>
            <a:ext cx="5675400" cy="8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lt1"/>
                </a:solidFill>
              </a:rPr>
              <a:t>    Final Presentation - </a:t>
            </a:r>
            <a:r>
              <a:rPr lang="en-US" sz="2400" i="0" u="none" strike="noStrike" cap="none">
                <a:solidFill>
                  <a:schemeClr val="lt1"/>
                </a:solidFill>
              </a:rPr>
              <a:t>Project Group </a:t>
            </a:r>
            <a:r>
              <a:rPr lang="en-US" sz="2400">
                <a:solidFill>
                  <a:schemeClr val="lt1"/>
                </a:solidFill>
              </a:rPr>
              <a:t>4</a:t>
            </a:r>
            <a:endParaRPr sz="2400" i="0" u="none" strike="noStrike" cap="none">
              <a:solidFill>
                <a:schemeClr val="lt1"/>
              </a:solidFill>
            </a:endParaRPr>
          </a:p>
        </p:txBody>
      </p:sp>
      <p:sp>
        <p:nvSpPr>
          <p:cNvPr id="112" name="Google Shape;112;p1"/>
          <p:cNvSpPr txBox="1"/>
          <p:nvPr/>
        </p:nvSpPr>
        <p:spPr>
          <a:xfrm>
            <a:off x="8929511" y="240453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67"/>
              <a:buFont typeface="Arial"/>
              <a:buNone/>
            </a:pPr>
            <a:endParaRPr sz="1067" b="0" i="0" u="none" strike="noStrike" cap="non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"/>
          <p:cNvSpPr txBox="1"/>
          <p:nvPr/>
        </p:nvSpPr>
        <p:spPr>
          <a:xfrm>
            <a:off x="8236750" y="4246800"/>
            <a:ext cx="3321300" cy="24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i="0" u="none" strike="noStrike" cap="none">
              <a:solidFill>
                <a:schemeClr val="lt1"/>
              </a:solidFill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➢"/>
            </a:pPr>
            <a:r>
              <a:rPr lang="en-US" sz="1900">
                <a:solidFill>
                  <a:schemeClr val="lt1"/>
                </a:solidFill>
              </a:rPr>
              <a:t>Madhumathi Sekar</a:t>
            </a:r>
            <a:endParaRPr sz="1900" i="0" u="none" strike="noStrike" cap="none">
              <a:solidFill>
                <a:schemeClr val="lt1"/>
              </a:solidFill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➢"/>
            </a:pPr>
            <a:r>
              <a:rPr lang="en-US" sz="1900" i="0" u="none" strike="noStrike" cap="none">
                <a:solidFill>
                  <a:schemeClr val="lt1"/>
                </a:solidFill>
              </a:rPr>
              <a:t>Priyanka Prem Kumar</a:t>
            </a:r>
            <a:endParaRPr sz="1900" i="0" u="none" strike="noStrike" cap="none">
              <a:solidFill>
                <a:schemeClr val="lt1"/>
              </a:solidFill>
            </a:endParaRPr>
          </a:p>
          <a:p>
            <a:pPr marL="4572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Char char="➢"/>
            </a:pPr>
            <a:r>
              <a:rPr lang="en-US" sz="1900">
                <a:solidFill>
                  <a:schemeClr val="lt1"/>
                </a:solidFill>
              </a:rPr>
              <a:t>Madhuri Patibandla</a:t>
            </a:r>
            <a:endParaRPr sz="900" i="0" u="none" strike="noStrike" cap="none">
              <a:solidFill>
                <a:srgbClr val="000000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i="0" u="none" strike="noStrike" cap="none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lang="en-US" sz="1400" i="0" u="none" strike="noStrike" cap="none">
                <a:solidFill>
                  <a:srgbClr val="000000"/>
                </a:solidFill>
              </a:rPr>
            </a:br>
            <a:endParaRPr sz="1400" i="0" u="none" strike="noStrike" cap="non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1432050" y="874300"/>
            <a:ext cx="7187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ROC and Cross Validation</a:t>
            </a:r>
            <a:endParaRPr sz="2400"/>
          </a:p>
        </p:txBody>
      </p:sp>
      <p:pic>
        <p:nvPicPr>
          <p:cNvPr id="192" name="Google Shape;192;p24"/>
          <p:cNvPicPr preferRelativeResize="0"/>
          <p:nvPr/>
        </p:nvPicPr>
        <p:blipFill rotWithShape="1">
          <a:blip r:embed="rId3">
            <a:alphaModFix/>
          </a:blip>
          <a:srcRect l="27534" t="23353" r="33193" b="28374"/>
          <a:stretch/>
        </p:blipFill>
        <p:spPr>
          <a:xfrm>
            <a:off x="5504775" y="1397275"/>
            <a:ext cx="5990899" cy="414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 descr="Pictu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950" y="5578850"/>
            <a:ext cx="8877500" cy="102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945925" y="1891850"/>
            <a:ext cx="4187700" cy="33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 b="1">
                <a:solidFill>
                  <a:schemeClr val="dk1"/>
                </a:solidFill>
              </a:rPr>
              <a:t>ROC Curve:</a:t>
            </a:r>
            <a:r>
              <a:rPr lang="en-US" sz="1700">
                <a:solidFill>
                  <a:schemeClr val="dk1"/>
                </a:solidFill>
              </a:rPr>
              <a:t> AUC of 0.97, with the curve near the top-left corner, shows excellent discrimination between AKI and non-AKI cases.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 b="1">
                <a:solidFill>
                  <a:schemeClr val="dk1"/>
                </a:solidFill>
              </a:rPr>
              <a:t>Cross-Validation:</a:t>
            </a:r>
            <a:r>
              <a:rPr lang="en-US" sz="1700">
                <a:solidFill>
                  <a:schemeClr val="dk1"/>
                </a:solidFill>
              </a:rPr>
              <a:t> 5-fold CV yielded a mean accuracy of 97.2% and mean AUC of 0.95, confirming strong, consistent model performance.</a:t>
            </a:r>
            <a:endParaRPr sz="17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d1086446e_1_0"/>
          <p:cNvSpPr txBox="1">
            <a:spLocks noGrp="1"/>
          </p:cNvSpPr>
          <p:nvPr>
            <p:ph type="title"/>
          </p:nvPr>
        </p:nvSpPr>
        <p:spPr>
          <a:xfrm>
            <a:off x="1397225" y="962150"/>
            <a:ext cx="7225200" cy="7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Kaplan-Meier Analysis</a:t>
            </a:r>
            <a:endParaRPr sz="2400"/>
          </a:p>
        </p:txBody>
      </p:sp>
      <p:sp>
        <p:nvSpPr>
          <p:cNvPr id="201" name="Google Shape;201;g36d1086446e_1_0"/>
          <p:cNvSpPr txBox="1">
            <a:spLocks noGrp="1"/>
          </p:cNvSpPr>
          <p:nvPr>
            <p:ph type="body" idx="1"/>
          </p:nvPr>
        </p:nvSpPr>
        <p:spPr>
          <a:xfrm>
            <a:off x="3262550" y="2426375"/>
            <a:ext cx="2508000" cy="247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2" name="Google Shape;202;g36d1086446e_1_0" descr="Picture, 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25" y="2287600"/>
            <a:ext cx="3395700" cy="286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36d1086446e_1_0"/>
          <p:cNvSpPr txBox="1">
            <a:spLocks noGrp="1"/>
          </p:cNvSpPr>
          <p:nvPr>
            <p:ph type="title"/>
          </p:nvPr>
        </p:nvSpPr>
        <p:spPr>
          <a:xfrm>
            <a:off x="996450" y="1793725"/>
            <a:ext cx="106998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AKI History                                                     Sex                                                       Race</a:t>
            </a:r>
            <a:endParaRPr sz="1700"/>
          </a:p>
        </p:txBody>
      </p:sp>
      <p:sp>
        <p:nvSpPr>
          <p:cNvPr id="204" name="Google Shape;204;g36d1086446e_1_0"/>
          <p:cNvSpPr txBox="1">
            <a:spLocks noGrp="1"/>
          </p:cNvSpPr>
          <p:nvPr>
            <p:ph type="title"/>
          </p:nvPr>
        </p:nvSpPr>
        <p:spPr>
          <a:xfrm>
            <a:off x="781525" y="5332975"/>
            <a:ext cx="110925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Log-Test Results                                       Log-Test Results                             Log-Test Results</a:t>
            </a:r>
            <a:endParaRPr sz="1700"/>
          </a:p>
        </p:txBody>
      </p:sp>
      <p:pic>
        <p:nvPicPr>
          <p:cNvPr id="205" name="Google Shape;205;g36d1086446e_1_0" descr="Picture, Pictu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975" y="5803050"/>
            <a:ext cx="2774400" cy="5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6d1086446e_1_0" descr="Picture, Pic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463" y="2240000"/>
            <a:ext cx="3473401" cy="2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36d1086446e_1_0" descr="Picture, Pictur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8300" y="5803050"/>
            <a:ext cx="2508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g36d1086446e_1_0" descr="Picture, Pictur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89675" y="2240000"/>
            <a:ext cx="3684225" cy="291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g36d1086446e_1_0" descr="Picture, Pictur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686800" y="5791200"/>
            <a:ext cx="2800350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6d1086446e_1_23"/>
          <p:cNvSpPr txBox="1">
            <a:spLocks noGrp="1"/>
          </p:cNvSpPr>
          <p:nvPr>
            <p:ph type="title"/>
          </p:nvPr>
        </p:nvSpPr>
        <p:spPr>
          <a:xfrm>
            <a:off x="1397225" y="962150"/>
            <a:ext cx="7225200" cy="7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Kaplan-Meier Analysis</a:t>
            </a:r>
            <a:endParaRPr sz="2400"/>
          </a:p>
        </p:txBody>
      </p:sp>
      <p:sp>
        <p:nvSpPr>
          <p:cNvPr id="216" name="Google Shape;216;g36d1086446e_1_23"/>
          <p:cNvSpPr txBox="1">
            <a:spLocks noGrp="1"/>
          </p:cNvSpPr>
          <p:nvPr>
            <p:ph type="body" idx="1"/>
          </p:nvPr>
        </p:nvSpPr>
        <p:spPr>
          <a:xfrm>
            <a:off x="4862750" y="2426375"/>
            <a:ext cx="2508000" cy="247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g36d1086446e_1_23"/>
          <p:cNvSpPr txBox="1">
            <a:spLocks noGrp="1"/>
          </p:cNvSpPr>
          <p:nvPr>
            <p:ph type="title"/>
          </p:nvPr>
        </p:nvSpPr>
        <p:spPr>
          <a:xfrm>
            <a:off x="996450" y="1793725"/>
            <a:ext cx="106998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Ethnicity                                                    Age                                                      ER Visit</a:t>
            </a:r>
            <a:endParaRPr sz="1700"/>
          </a:p>
        </p:txBody>
      </p:sp>
      <p:sp>
        <p:nvSpPr>
          <p:cNvPr id="218" name="Google Shape;218;g36d1086446e_1_23"/>
          <p:cNvSpPr txBox="1">
            <a:spLocks noGrp="1"/>
          </p:cNvSpPr>
          <p:nvPr>
            <p:ph type="title"/>
          </p:nvPr>
        </p:nvSpPr>
        <p:spPr>
          <a:xfrm>
            <a:off x="781525" y="5332975"/>
            <a:ext cx="110925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Log-Test Results                                       Log-Test Results                             Log-Test Results</a:t>
            </a:r>
            <a:endParaRPr sz="1700"/>
          </a:p>
        </p:txBody>
      </p:sp>
      <p:pic>
        <p:nvPicPr>
          <p:cNvPr id="219" name="Google Shape;219;g36d1086446e_1_23" descr="Picture, 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975" y="2240000"/>
            <a:ext cx="3473400" cy="2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g36d1086446e_1_23" descr="Picture, Pictu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6450" y="5815400"/>
            <a:ext cx="30640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36d1086446e_1_23" descr="Picture, Pic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2250" y="2240000"/>
            <a:ext cx="3684224" cy="2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6d1086446e_1_23" descr="Picture, Pictur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55975" y="2224075"/>
            <a:ext cx="3617651" cy="2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g36d1086446e_1_23" descr="Picture, Picture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686800" y="5791200"/>
            <a:ext cx="2705100" cy="4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6d1086446e_1_23" descr="Picture, Picture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05400" y="5867400"/>
            <a:ext cx="2990850" cy="48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d1086446e_1_51"/>
          <p:cNvSpPr txBox="1">
            <a:spLocks noGrp="1"/>
          </p:cNvSpPr>
          <p:nvPr>
            <p:ph type="title"/>
          </p:nvPr>
        </p:nvSpPr>
        <p:spPr>
          <a:xfrm>
            <a:off x="1452702" y="826775"/>
            <a:ext cx="5326800" cy="10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Cox Proportional Hazards Model</a:t>
            </a:r>
            <a:endParaRPr sz="2400"/>
          </a:p>
        </p:txBody>
      </p:sp>
      <p:pic>
        <p:nvPicPr>
          <p:cNvPr id="231" name="Google Shape;231;g36d1086446e_1_51" descr="Picture, 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71100"/>
            <a:ext cx="6184025" cy="48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36d1086446e_1_51"/>
          <p:cNvSpPr txBox="1"/>
          <p:nvPr/>
        </p:nvSpPr>
        <p:spPr>
          <a:xfrm>
            <a:off x="6414125" y="1819900"/>
            <a:ext cx="5271000" cy="47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People who had AKI in the past were about 80% more likely to get it again, even when we consider other factors like age, race, and number of doctor visits. </a:t>
            </a: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Having more doctor visits was also linked to a slightly higher chance of getting AKI.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Age, ER visits, and hospital stays did not show a strong effect on AKI risk in this analysis.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People who were Not  Hispanic or Latino had a lower risk of getting AKI.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People who were Black or African American had a much higher risk of getting AKI.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Although earlier analysis (Kaplan-Meier) suggested males may have higher risk, this more advanced model shows that sex was not a significant factor after adjusting for other variables.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The model’s ability to predict who gets AKI was moderate, with a score of 0.63.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6858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Wingdings"/>
              <a:buChar char="Ø"/>
            </a:pPr>
            <a:r>
              <a:rPr lang="en-US" sz="1300" dirty="0">
                <a:solidFill>
                  <a:schemeClr val="dk1"/>
                </a:solidFill>
                <a:highlight>
                  <a:srgbClr val="FFFFFF"/>
                </a:highlight>
              </a:rPr>
              <a:t>KM might show higher AKI rates in males. But the Cox model could show that after adjusting for race, age, and visits, sex doesn’t matter — it's just confounded. </a:t>
            </a:r>
            <a:endParaRPr sz="13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6d1086446e_1_64"/>
          <p:cNvSpPr txBox="1">
            <a:spLocks noGrp="1"/>
          </p:cNvSpPr>
          <p:nvPr>
            <p:ph type="title"/>
          </p:nvPr>
        </p:nvSpPr>
        <p:spPr>
          <a:xfrm>
            <a:off x="1397225" y="733550"/>
            <a:ext cx="7225200" cy="7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Kaplan-Meier Analysis</a:t>
            </a:r>
            <a:endParaRPr sz="2400"/>
          </a:p>
        </p:txBody>
      </p:sp>
      <p:sp>
        <p:nvSpPr>
          <p:cNvPr id="239" name="Google Shape;239;g36d1086446e_1_64"/>
          <p:cNvSpPr txBox="1">
            <a:spLocks noGrp="1"/>
          </p:cNvSpPr>
          <p:nvPr>
            <p:ph type="body" idx="1"/>
          </p:nvPr>
        </p:nvSpPr>
        <p:spPr>
          <a:xfrm>
            <a:off x="4862750" y="2426375"/>
            <a:ext cx="2508000" cy="247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6d1086446e_1_64"/>
          <p:cNvSpPr txBox="1">
            <a:spLocks noGrp="1"/>
          </p:cNvSpPr>
          <p:nvPr>
            <p:ph type="title"/>
          </p:nvPr>
        </p:nvSpPr>
        <p:spPr>
          <a:xfrm>
            <a:off x="996450" y="1488925"/>
            <a:ext cx="109773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                                                     Comborbidity Groups                                        </a:t>
            </a:r>
            <a:endParaRPr sz="1700"/>
          </a:p>
        </p:txBody>
      </p:sp>
      <p:sp>
        <p:nvSpPr>
          <p:cNvPr id="241" name="Google Shape;241;g36d1086446e_1_64"/>
          <p:cNvSpPr txBox="1">
            <a:spLocks noGrp="1"/>
          </p:cNvSpPr>
          <p:nvPr>
            <p:ph type="title"/>
          </p:nvPr>
        </p:nvSpPr>
        <p:spPr>
          <a:xfrm>
            <a:off x="781525" y="4875775"/>
            <a:ext cx="110925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                                                             Log-Test Results                                   </a:t>
            </a:r>
            <a:endParaRPr sz="1700"/>
          </a:p>
        </p:txBody>
      </p:sp>
      <p:pic>
        <p:nvPicPr>
          <p:cNvPr id="242" name="Google Shape;242;g36d1086446e_1_64" descr="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5250" y="5311325"/>
            <a:ext cx="6920800" cy="14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36d1086446e_1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050" y="1982125"/>
            <a:ext cx="6236550" cy="285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36d1086446e_1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1300" y="1923300"/>
            <a:ext cx="5237824" cy="297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6d1086446e_3_0"/>
          <p:cNvSpPr txBox="1">
            <a:spLocks noGrp="1"/>
          </p:cNvSpPr>
          <p:nvPr>
            <p:ph type="title"/>
          </p:nvPr>
        </p:nvSpPr>
        <p:spPr>
          <a:xfrm>
            <a:off x="1397225" y="733550"/>
            <a:ext cx="7225200" cy="7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Kaplan-Meier Analysis</a:t>
            </a:r>
            <a:endParaRPr sz="2400"/>
          </a:p>
        </p:txBody>
      </p:sp>
      <p:sp>
        <p:nvSpPr>
          <p:cNvPr id="251" name="Google Shape;251;g36d1086446e_3_0"/>
          <p:cNvSpPr txBox="1">
            <a:spLocks noGrp="1"/>
          </p:cNvSpPr>
          <p:nvPr>
            <p:ph type="body" idx="1"/>
          </p:nvPr>
        </p:nvSpPr>
        <p:spPr>
          <a:xfrm>
            <a:off x="4862750" y="2426375"/>
            <a:ext cx="2508000" cy="247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36d1086446e_3_0"/>
          <p:cNvSpPr txBox="1">
            <a:spLocks noGrp="1"/>
          </p:cNvSpPr>
          <p:nvPr>
            <p:ph type="title"/>
          </p:nvPr>
        </p:nvSpPr>
        <p:spPr>
          <a:xfrm>
            <a:off x="996450" y="1336525"/>
            <a:ext cx="109773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         Income                                                    Education Level</a:t>
            </a:r>
            <a:endParaRPr sz="1700"/>
          </a:p>
        </p:txBody>
      </p:sp>
      <p:sp>
        <p:nvSpPr>
          <p:cNvPr id="253" name="Google Shape;253;g36d1086446e_3_0"/>
          <p:cNvSpPr txBox="1">
            <a:spLocks noGrp="1"/>
          </p:cNvSpPr>
          <p:nvPr>
            <p:ph type="title"/>
          </p:nvPr>
        </p:nvSpPr>
        <p:spPr>
          <a:xfrm>
            <a:off x="781525" y="4875775"/>
            <a:ext cx="110925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Log-Test Results                                                               Log-Test Results</a:t>
            </a:r>
            <a:endParaRPr sz="1700"/>
          </a:p>
        </p:txBody>
      </p:sp>
      <p:pic>
        <p:nvPicPr>
          <p:cNvPr id="254" name="Google Shape;254;g36d1086446e_3_0" descr="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925" y="1782800"/>
            <a:ext cx="4411975" cy="311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36d1086446e_3_0" descr="Pictu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9600" y="5311325"/>
            <a:ext cx="4177275" cy="145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g36d1086446e_3_0" descr="Pic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8100" y="1782800"/>
            <a:ext cx="4050375" cy="2998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g36d1086446e_3_0" descr="Pictur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4050" y="5387525"/>
            <a:ext cx="3827200" cy="132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6d1086446e_3_15"/>
          <p:cNvSpPr txBox="1">
            <a:spLocks noGrp="1"/>
          </p:cNvSpPr>
          <p:nvPr>
            <p:ph type="title"/>
          </p:nvPr>
        </p:nvSpPr>
        <p:spPr>
          <a:xfrm>
            <a:off x="1397225" y="733550"/>
            <a:ext cx="7225200" cy="7023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Kaplan-Meier Analysis</a:t>
            </a:r>
            <a:endParaRPr sz="2400"/>
          </a:p>
        </p:txBody>
      </p:sp>
      <p:sp>
        <p:nvSpPr>
          <p:cNvPr id="264" name="Google Shape;264;g36d1086446e_3_15"/>
          <p:cNvSpPr txBox="1">
            <a:spLocks noGrp="1"/>
          </p:cNvSpPr>
          <p:nvPr>
            <p:ph type="body" idx="1"/>
          </p:nvPr>
        </p:nvSpPr>
        <p:spPr>
          <a:xfrm>
            <a:off x="4862750" y="2426375"/>
            <a:ext cx="2508000" cy="247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36d1086446e_3_15"/>
          <p:cNvSpPr txBox="1">
            <a:spLocks noGrp="1"/>
          </p:cNvSpPr>
          <p:nvPr>
            <p:ph type="title"/>
          </p:nvPr>
        </p:nvSpPr>
        <p:spPr>
          <a:xfrm>
            <a:off x="996450" y="1336525"/>
            <a:ext cx="109773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Insurance-Medicare                                                   Insurance-Medicaid</a:t>
            </a:r>
            <a:endParaRPr sz="1700"/>
          </a:p>
        </p:txBody>
      </p:sp>
      <p:sp>
        <p:nvSpPr>
          <p:cNvPr id="266" name="Google Shape;266;g36d1086446e_3_15"/>
          <p:cNvSpPr txBox="1">
            <a:spLocks noGrp="1"/>
          </p:cNvSpPr>
          <p:nvPr>
            <p:ph type="title"/>
          </p:nvPr>
        </p:nvSpPr>
        <p:spPr>
          <a:xfrm>
            <a:off x="781525" y="4875775"/>
            <a:ext cx="11092500" cy="3408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                     Log-Test Results                                                               Log-Test Results</a:t>
            </a:r>
            <a:endParaRPr sz="1700"/>
          </a:p>
        </p:txBody>
      </p:sp>
      <p:pic>
        <p:nvPicPr>
          <p:cNvPr id="267" name="Google Shape;267;g36d1086446e_3_15" descr="Pictur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75" y="1782800"/>
            <a:ext cx="5131875" cy="299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g36d1086446e_3_15" descr="Picture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5638800"/>
            <a:ext cx="3340225" cy="70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36d1086446e_3_15" descr="Picture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78750" y="1782800"/>
            <a:ext cx="5324475" cy="29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36d1086446e_3_15" descr="Picture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9400" y="5715000"/>
            <a:ext cx="2714350" cy="56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bad0664a2_1_11"/>
          <p:cNvSpPr txBox="1">
            <a:spLocks noGrp="1"/>
          </p:cNvSpPr>
          <p:nvPr>
            <p:ph type="title"/>
          </p:nvPr>
        </p:nvSpPr>
        <p:spPr>
          <a:xfrm>
            <a:off x="814125" y="1333250"/>
            <a:ext cx="11562900" cy="561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Causal Machine Learning</a:t>
            </a:r>
            <a:endParaRPr sz="2400"/>
          </a:p>
        </p:txBody>
      </p:sp>
      <p:sp>
        <p:nvSpPr>
          <p:cNvPr id="277" name="Google Shape;277;g36bad0664a2_1_11"/>
          <p:cNvSpPr txBox="1">
            <a:spLocks noGrp="1"/>
          </p:cNvSpPr>
          <p:nvPr>
            <p:ph type="body" idx="1"/>
          </p:nvPr>
        </p:nvSpPr>
        <p:spPr>
          <a:xfrm>
            <a:off x="79750" y="1959425"/>
            <a:ext cx="11767800" cy="484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Targeted Maximum Likelihood Estimation: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8" name="Google Shape;278;g36bad0664a2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25" y="2428025"/>
            <a:ext cx="6162675" cy="2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36bad0664a2_1_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800" y="2428025"/>
            <a:ext cx="5422750" cy="25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36bad0664a2_1_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4875" y="4989700"/>
            <a:ext cx="5467350" cy="1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6bad0664a2_1_32"/>
          <p:cNvSpPr txBox="1">
            <a:spLocks noGrp="1"/>
          </p:cNvSpPr>
          <p:nvPr>
            <p:ph type="body" idx="1"/>
          </p:nvPr>
        </p:nvSpPr>
        <p:spPr>
          <a:xfrm>
            <a:off x="303150" y="1367050"/>
            <a:ext cx="11585700" cy="537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en-US" b="1"/>
              <a:t>Propensity Score Matching and Inverse Probability Weighting:</a:t>
            </a:r>
            <a:endParaRPr b="1" i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.</a:t>
            </a:r>
            <a:endParaRPr sz="1700"/>
          </a:p>
        </p:txBody>
      </p:sp>
      <p:pic>
        <p:nvPicPr>
          <p:cNvPr id="287" name="Google Shape;287;g36bad0664a2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1225" y="1986525"/>
            <a:ext cx="5543624" cy="80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36bad0664a2_1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34450" y="1902475"/>
            <a:ext cx="4165200" cy="68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36bad0664a2_1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875" y="2847650"/>
            <a:ext cx="4946400" cy="34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36bad0664a2_1_32"/>
          <p:cNvSpPr txBox="1"/>
          <p:nvPr/>
        </p:nvSpPr>
        <p:spPr>
          <a:xfrm>
            <a:off x="679900" y="2946175"/>
            <a:ext cx="6063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 b="1">
                <a:solidFill>
                  <a:schemeClr val="dk1"/>
                </a:solidFill>
              </a:rPr>
              <a:t>PSM </a:t>
            </a:r>
            <a:r>
              <a:rPr lang="en-US" sz="1700">
                <a:solidFill>
                  <a:schemeClr val="dk1"/>
                </a:solidFill>
              </a:rPr>
              <a:t>: the treatment group’s average result was about 0.033 higher than the control group’s. Base on the PSM scoring says  treatment seems to have a small positive effect.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 b="1">
                <a:solidFill>
                  <a:schemeClr val="dk1"/>
                </a:solidFill>
              </a:rPr>
              <a:t>IPW </a:t>
            </a:r>
            <a:r>
              <a:rPr lang="en-US" sz="1700">
                <a:solidFill>
                  <a:schemeClr val="dk1"/>
                </a:solidFill>
              </a:rPr>
              <a:t>: IPW method shows that the treatment seems to increase the outcome by about 0.155 on average.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 b="1">
                <a:solidFill>
                  <a:schemeClr val="dk1"/>
                </a:solidFill>
              </a:rPr>
              <a:t>Propensity score distribution :</a:t>
            </a:r>
            <a:endParaRPr sz="1700" b="1">
              <a:solidFill>
                <a:schemeClr val="dk1"/>
              </a:solidFill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There is limited overlap between the two groups’ propensity scores, especially at higher scores, which suggests that some treated individuals have very different characteristics from the controls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6bad0664a2_1_25"/>
          <p:cNvSpPr txBox="1">
            <a:spLocks noGrp="1"/>
          </p:cNvSpPr>
          <p:nvPr>
            <p:ph type="body" idx="1"/>
          </p:nvPr>
        </p:nvSpPr>
        <p:spPr>
          <a:xfrm>
            <a:off x="649350" y="1332875"/>
            <a:ext cx="11175600" cy="5343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266700" lvl="0" indent="-327025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550"/>
              <a:buChar char="•"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</a:rPr>
              <a:t>Propensity Score Matching with Tuning:	</a:t>
            </a:r>
            <a:r>
              <a:rPr lang="en-US" sz="1550" b="1">
                <a:solidFill>
                  <a:schemeClr val="dk1"/>
                </a:solidFill>
                <a:highlight>
                  <a:srgbClr val="FFFFFF"/>
                </a:highlight>
              </a:rPr>
              <a:t>				</a:t>
            </a:r>
            <a:endParaRPr sz="1550"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2667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1550" b="1">
                <a:solidFill>
                  <a:schemeClr val="dk1"/>
                </a:solidFill>
                <a:highlight>
                  <a:srgbClr val="FFFFFF"/>
                </a:highlight>
              </a:rPr>
              <a:t>													</a:t>
            </a:r>
            <a:r>
              <a:rPr lang="en-US"/>
              <a:t>													</a:t>
            </a:r>
            <a:endParaRPr/>
          </a:p>
          <a:p>
            <a:pPr marL="0" marR="2667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-US" sz="2500"/>
              <a:t>												</a:t>
            </a:r>
            <a:endParaRPr sz="2500"/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								</a:t>
            </a:r>
            <a:r>
              <a:rPr lang="en-US"/>
              <a:t>				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pic>
        <p:nvPicPr>
          <p:cNvPr id="297" name="Google Shape;297;g36bad0664a2_1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275" y="1861200"/>
            <a:ext cx="50196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36bad0664a2_1_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0550" y="2531525"/>
            <a:ext cx="4724400" cy="386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6bad0664a2_1_25"/>
          <p:cNvSpPr txBox="1"/>
          <p:nvPr/>
        </p:nvSpPr>
        <p:spPr>
          <a:xfrm>
            <a:off x="847400" y="2719550"/>
            <a:ext cx="6079500" cy="24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266700" lvl="0" indent="-336550" algn="l" rtl="0"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There is limited overlap between the two distributions, which may  cause  issues for treatment effect estimation due to poor covariate balance.</a:t>
            </a:r>
            <a:r>
              <a:rPr lang="en-US" sz="2600">
                <a:solidFill>
                  <a:srgbClr val="404041"/>
                </a:solidFill>
              </a:rPr>
              <a:t>	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36bad0664a2_0_0" title="Madhu_pic.jpg"/>
          <p:cNvPicPr preferRelativeResize="0"/>
          <p:nvPr/>
        </p:nvPicPr>
        <p:blipFill rotWithShape="1">
          <a:blip r:embed="rId4">
            <a:alphaModFix/>
          </a:blip>
          <a:srcRect l="-2642" r="-2642"/>
          <a:stretch/>
        </p:blipFill>
        <p:spPr>
          <a:xfrm>
            <a:off x="4943250" y="2269275"/>
            <a:ext cx="1448700" cy="1655577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36bad0664a2_0_0"/>
          <p:cNvSpPr txBox="1">
            <a:spLocks noGrp="1"/>
          </p:cNvSpPr>
          <p:nvPr>
            <p:ph type="title"/>
          </p:nvPr>
        </p:nvSpPr>
        <p:spPr>
          <a:xfrm>
            <a:off x="1141411" y="297402"/>
            <a:ext cx="9906000" cy="14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Twentieth Century"/>
              <a:buNone/>
            </a:pPr>
            <a:r>
              <a:rPr lang="en-US">
                <a:solidFill>
                  <a:schemeClr val="lt1"/>
                </a:solidFill>
              </a:rPr>
              <a:t>TEAM MEMBERS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20" name="Google Shape;120;g36bad0664a2_0_0"/>
          <p:cNvGrpSpPr/>
          <p:nvPr/>
        </p:nvGrpSpPr>
        <p:grpSpPr>
          <a:xfrm>
            <a:off x="1426575" y="4183875"/>
            <a:ext cx="9620205" cy="1319621"/>
            <a:chOff x="285164" y="984166"/>
            <a:chExt cx="9620205" cy="2160833"/>
          </a:xfrm>
        </p:grpSpPr>
        <p:sp>
          <p:nvSpPr>
            <p:cNvPr id="121" name="Google Shape;121;g36bad0664a2_0_0"/>
            <p:cNvSpPr/>
            <p:nvPr/>
          </p:nvSpPr>
          <p:spPr>
            <a:xfrm>
              <a:off x="645600" y="1194284"/>
              <a:ext cx="25287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g36bad0664a2_0_0"/>
            <p:cNvSpPr txBox="1"/>
            <p:nvPr/>
          </p:nvSpPr>
          <p:spPr>
            <a:xfrm>
              <a:off x="285164" y="984166"/>
              <a:ext cx="30273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en-US" sz="17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           Priyanka Prem Kumar</a:t>
              </a:r>
              <a:endParaRPr sz="900"/>
            </a:p>
          </p:txBody>
        </p:sp>
        <p:sp>
          <p:nvSpPr>
            <p:cNvPr id="123" name="Google Shape;123;g36bad0664a2_0_0"/>
            <p:cNvSpPr/>
            <p:nvPr/>
          </p:nvSpPr>
          <p:spPr>
            <a:xfrm>
              <a:off x="4115369" y="1134664"/>
              <a:ext cx="25287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g36bad0664a2_0_0"/>
            <p:cNvSpPr txBox="1"/>
            <p:nvPr/>
          </p:nvSpPr>
          <p:spPr>
            <a:xfrm>
              <a:off x="2584208" y="984166"/>
              <a:ext cx="29253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en-US" sz="17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                Madhumathi Sekar</a:t>
              </a:r>
              <a:endParaRPr sz="1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125" name="Google Shape;125;g36bad0664a2_0_0"/>
            <p:cNvSpPr txBox="1"/>
            <p:nvPr/>
          </p:nvSpPr>
          <p:spPr>
            <a:xfrm>
              <a:off x="1218568" y="1583037"/>
              <a:ext cx="1659600" cy="64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Twentieth Century"/>
                <a:buNone/>
              </a:pPr>
              <a:r>
                <a:rPr lang="en-US" sz="1700" b="0" i="0" u="none" strike="noStrike" cap="none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  </a:t>
              </a:r>
              <a:r>
                <a:rPr lang="en-US" sz="1700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prpremk@iu.edu</a:t>
              </a:r>
              <a:endParaRPr sz="1700"/>
            </a:p>
          </p:txBody>
        </p:sp>
        <p:sp>
          <p:nvSpPr>
            <p:cNvPr id="126" name="Google Shape;126;g36bad0664a2_0_0"/>
            <p:cNvSpPr/>
            <p:nvPr/>
          </p:nvSpPr>
          <p:spPr>
            <a:xfrm>
              <a:off x="7376669" y="1194296"/>
              <a:ext cx="25287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g36bad0664a2_0_0"/>
            <p:cNvSpPr txBox="1"/>
            <p:nvPr/>
          </p:nvSpPr>
          <p:spPr>
            <a:xfrm>
              <a:off x="5982639" y="984166"/>
              <a:ext cx="2010000" cy="379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300"/>
                <a:buFont typeface="Twentieth Century"/>
                <a:buNone/>
              </a:pPr>
              <a:r>
                <a:rPr lang="en-US" sz="1700" b="1">
                  <a:solidFill>
                    <a:schemeClr val="lt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Madhuri Patibandla</a:t>
              </a:r>
              <a:endParaRPr sz="1700"/>
            </a:p>
          </p:txBody>
        </p:sp>
        <p:sp>
          <p:nvSpPr>
            <p:cNvPr id="128" name="Google Shape;128;g36bad0664a2_0_0"/>
            <p:cNvSpPr/>
            <p:nvPr/>
          </p:nvSpPr>
          <p:spPr>
            <a:xfrm>
              <a:off x="7197454" y="1673199"/>
              <a:ext cx="2528700" cy="14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g36bad0664a2_0_0"/>
            <p:cNvSpPr txBox="1"/>
            <p:nvPr/>
          </p:nvSpPr>
          <p:spPr>
            <a:xfrm>
              <a:off x="7197454" y="1673199"/>
              <a:ext cx="2528700" cy="1471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50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Twentieth Century"/>
                <a:buNone/>
              </a:pPr>
              <a:endParaRPr sz="1500"/>
            </a:p>
          </p:txBody>
        </p:sp>
      </p:grpSp>
      <p:pic>
        <p:nvPicPr>
          <p:cNvPr id="130" name="Google Shape;130;g36bad0664a2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4908" y="2269289"/>
            <a:ext cx="1404159" cy="16184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36bad0664a2_0_0"/>
          <p:cNvSpPr txBox="1"/>
          <p:nvPr/>
        </p:nvSpPr>
        <p:spPr>
          <a:xfrm>
            <a:off x="4837800" y="4549625"/>
            <a:ext cx="1659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wentieth Century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msekar@iu.edu</a:t>
            </a:r>
            <a:endParaRPr sz="1700"/>
          </a:p>
        </p:txBody>
      </p:sp>
      <p:pic>
        <p:nvPicPr>
          <p:cNvPr id="132" name="Google Shape;132;g36bad0664a2_0_0" title="WhatsApp Image 2025-07-03 at 1.22.44 AM.jpeg"/>
          <p:cNvPicPr preferRelativeResize="0"/>
          <p:nvPr/>
        </p:nvPicPr>
        <p:blipFill rotWithShape="1">
          <a:blip r:embed="rId6">
            <a:alphaModFix/>
          </a:blip>
          <a:srcRect l="-135670" t="19586" r="135670" b="15579"/>
          <a:stretch/>
        </p:blipFill>
        <p:spPr>
          <a:xfrm>
            <a:off x="4837800" y="2619750"/>
            <a:ext cx="1404173" cy="1618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g36bad0664a2_0_0"/>
          <p:cNvSpPr txBox="1"/>
          <p:nvPr/>
        </p:nvSpPr>
        <p:spPr>
          <a:xfrm>
            <a:off x="7245067" y="4549625"/>
            <a:ext cx="1659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Twentieth Century"/>
              <a:buNone/>
            </a:pPr>
            <a:r>
              <a:rPr lang="en-US" sz="1700" b="0" i="0" u="none" strike="noStrike" cap="non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sz="17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mpatiba@iu.edu</a:t>
            </a:r>
            <a:endParaRPr sz="1700"/>
          </a:p>
        </p:txBody>
      </p:sp>
      <p:pic>
        <p:nvPicPr>
          <p:cNvPr id="134" name="Google Shape;134;g36bad0664a2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71675" y="2250750"/>
            <a:ext cx="1572425" cy="16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6bad0664a2_1_58"/>
          <p:cNvSpPr txBox="1">
            <a:spLocks noGrp="1"/>
          </p:cNvSpPr>
          <p:nvPr>
            <p:ph type="body" idx="1"/>
          </p:nvPr>
        </p:nvSpPr>
        <p:spPr>
          <a:xfrm>
            <a:off x="216400" y="994475"/>
            <a:ext cx="11975700" cy="5863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/>
              <a:t>Age and num of er visits Before and After matching Based on Propensity ML with Tuning:</a:t>
            </a: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6" name="Google Shape;306;g36bad0664a2_1_58"/>
          <p:cNvPicPr preferRelativeResize="0"/>
          <p:nvPr/>
        </p:nvPicPr>
        <p:blipFill rotWithShape="1">
          <a:blip r:embed="rId3">
            <a:alphaModFix/>
          </a:blip>
          <a:srcRect r="-51011" b="-121729"/>
          <a:stretch/>
        </p:blipFill>
        <p:spPr>
          <a:xfrm>
            <a:off x="216400" y="1492775"/>
            <a:ext cx="11061676" cy="50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6bad0664a2_1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0050" y="3609463"/>
            <a:ext cx="800100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6bad0664a2_1_18"/>
          <p:cNvSpPr txBox="1">
            <a:spLocks noGrp="1"/>
          </p:cNvSpPr>
          <p:nvPr>
            <p:ph type="body" idx="1"/>
          </p:nvPr>
        </p:nvSpPr>
        <p:spPr>
          <a:xfrm>
            <a:off x="934150" y="1412600"/>
            <a:ext cx="10742700" cy="464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 b="1"/>
              <a:t>Causal Forecast DML</a:t>
            </a:r>
            <a:endParaRPr b="1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" name="Google Shape;314;g36bad0664a2_1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5600" y="2113725"/>
            <a:ext cx="3467100" cy="102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g36bad0664a2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2713" y="1891763"/>
            <a:ext cx="6334125" cy="416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bad0664a2_1_69"/>
          <p:cNvSpPr txBox="1">
            <a:spLocks noGrp="1"/>
          </p:cNvSpPr>
          <p:nvPr>
            <p:ph type="title"/>
          </p:nvPr>
        </p:nvSpPr>
        <p:spPr>
          <a:xfrm>
            <a:off x="1166675" y="936075"/>
            <a:ext cx="10753200" cy="847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2667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CONCLUSION : </a:t>
            </a:r>
            <a:endParaRPr sz="2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26670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Comparison of the results from Traditional Regression and Causal ML.</a:t>
            </a:r>
            <a:endParaRPr sz="2400"/>
          </a:p>
        </p:txBody>
      </p:sp>
      <p:sp>
        <p:nvSpPr>
          <p:cNvPr id="322" name="Google Shape;322;g36bad0664a2_1_69"/>
          <p:cNvSpPr txBox="1">
            <a:spLocks noGrp="1"/>
          </p:cNvSpPr>
          <p:nvPr>
            <p:ph type="body" idx="1"/>
          </p:nvPr>
        </p:nvSpPr>
        <p:spPr>
          <a:xfrm>
            <a:off x="514175" y="1783575"/>
            <a:ext cx="11289600" cy="4749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																</a:t>
            </a:r>
            <a:endParaRPr sz="1700"/>
          </a:p>
        </p:txBody>
      </p:sp>
      <p:pic>
        <p:nvPicPr>
          <p:cNvPr id="323" name="Google Shape;323;g36bad0664a2_1_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00" y="2000250"/>
            <a:ext cx="5556800" cy="377482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36bad0664a2_1_69"/>
          <p:cNvSpPr txBox="1"/>
          <p:nvPr/>
        </p:nvSpPr>
        <p:spPr>
          <a:xfrm>
            <a:off x="6296000" y="1901725"/>
            <a:ext cx="5725200" cy="40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 dirty="0">
                <a:solidFill>
                  <a:schemeClr val="dk1"/>
                </a:solidFill>
              </a:rPr>
              <a:t>Standard logistic regression</a:t>
            </a:r>
            <a:r>
              <a:rPr lang="en-US" sz="1500" dirty="0">
                <a:solidFill>
                  <a:schemeClr val="dk1"/>
                </a:solidFill>
              </a:rPr>
              <a:t> estimated a large effect (ATE ≈ 3.76), but did </a:t>
            </a:r>
            <a:r>
              <a:rPr lang="en-US" sz="1500" b="1" dirty="0">
                <a:solidFill>
                  <a:schemeClr val="dk1"/>
                </a:solidFill>
              </a:rPr>
              <a:t>not adjust for confounding</a:t>
            </a:r>
            <a:r>
              <a:rPr lang="en-US" sz="1500" dirty="0">
                <a:solidFill>
                  <a:schemeClr val="dk1"/>
                </a:solidFill>
              </a:rPr>
              <a:t>, likely overestimating the true effect.</a:t>
            </a:r>
            <a:br>
              <a:rPr lang="en-US" sz="1500" dirty="0"/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 dirty="0">
                <a:solidFill>
                  <a:schemeClr val="dk1"/>
                </a:solidFill>
              </a:rPr>
              <a:t>TMLE</a:t>
            </a:r>
            <a:r>
              <a:rPr lang="en-US" sz="1500" dirty="0">
                <a:solidFill>
                  <a:schemeClr val="dk1"/>
                </a:solidFill>
              </a:rPr>
              <a:t> (ATE ≈ 0.70) provided a more accurate and generalizable estimate by adjusting for confounders in both treatment and outcome models.</a:t>
            </a:r>
            <a:br>
              <a:rPr lang="en-US" sz="1500" dirty="0"/>
            </a:br>
            <a:endParaRPr sz="1500">
              <a:solidFill>
                <a:schemeClr val="dk1"/>
              </a:solidFill>
            </a:endParaRPr>
          </a:p>
          <a:p>
            <a:pPr marL="457200" indent="-323850" algn="just">
              <a:buClr>
                <a:schemeClr val="dk1"/>
              </a:buClr>
              <a:buSzPts val="1500"/>
              <a:buChar char="➢"/>
            </a:pPr>
            <a:r>
              <a:rPr lang="en-US" sz="1500" b="1" dirty="0">
                <a:solidFill>
                  <a:schemeClr val="dk1"/>
                </a:solidFill>
              </a:rPr>
              <a:t>Propensity Score Matching</a:t>
            </a:r>
            <a:r>
              <a:rPr lang="en-US" sz="1500" dirty="0">
                <a:solidFill>
                  <a:schemeClr val="dk1"/>
                </a:solidFill>
              </a:rPr>
              <a:t> gave the most conservative estimate (ATE ≈ 0.03), suggesting the </a:t>
            </a:r>
            <a:r>
              <a:rPr lang="en-US" sz="1500" b="1" dirty="0">
                <a:solidFill>
                  <a:schemeClr val="dk1"/>
                </a:solidFill>
              </a:rPr>
              <a:t>treatment effect may be minimal after adjustments.</a:t>
            </a:r>
            <a:endParaRPr lang="en-US" sz="1500" dirty="0">
              <a:solidFill>
                <a:schemeClr val="dk1"/>
              </a:solidFill>
            </a:endParaRPr>
          </a:p>
          <a:p>
            <a:pPr marL="457200" indent="-323850" algn="just">
              <a:buClr>
                <a:schemeClr val="dk1"/>
              </a:buClr>
              <a:buSzPts val="1500"/>
              <a:buChar char="➢"/>
            </a:pPr>
            <a:endParaRPr lang="en-US" sz="1500" b="1" dirty="0">
              <a:solidFill>
                <a:schemeClr val="dk1"/>
              </a:solidFill>
            </a:endParaRPr>
          </a:p>
          <a:p>
            <a:pPr marL="457200" indent="-323850" algn="just">
              <a:buClr>
                <a:schemeClr val="dk1"/>
              </a:buClr>
              <a:buSzPts val="1500"/>
              <a:buChar char="➢"/>
            </a:pPr>
            <a:r>
              <a:rPr lang="en-US" sz="1500" dirty="0">
                <a:solidFill>
                  <a:schemeClr val="dk1"/>
                </a:solidFill>
              </a:rPr>
              <a:t>Causal inference methods reveal that </a:t>
            </a:r>
            <a:r>
              <a:rPr lang="en-US" sz="1500" b="1" dirty="0">
                <a:solidFill>
                  <a:schemeClr val="dk1"/>
                </a:solidFill>
              </a:rPr>
              <a:t>the strong association in standard regression may be misleading.</a:t>
            </a:r>
            <a:br>
              <a:rPr lang="en-US" sz="1500" dirty="0"/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 dirty="0">
                <a:solidFill>
                  <a:schemeClr val="dk1"/>
                </a:solidFill>
              </a:rPr>
              <a:t>Key takeaway:</a:t>
            </a:r>
            <a:r>
              <a:rPr lang="en-US" sz="1500" dirty="0">
                <a:solidFill>
                  <a:schemeClr val="dk1"/>
                </a:solidFill>
              </a:rPr>
              <a:t> Adjusting for confounders is essential, without it, effect estimates may be biased and unreliable.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4f096a47b2_0_0"/>
          <p:cNvSpPr txBox="1">
            <a:spLocks noGrp="1"/>
          </p:cNvSpPr>
          <p:nvPr>
            <p:ph type="body" idx="1"/>
          </p:nvPr>
        </p:nvSpPr>
        <p:spPr>
          <a:xfrm>
            <a:off x="4047854" y="2617044"/>
            <a:ext cx="2955792" cy="8060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4300" dirty="0">
                <a:latin typeface="Lobster"/>
                <a:ea typeface="Lobster"/>
                <a:cs typeface="Lobster"/>
                <a:sym typeface="Lobster"/>
              </a:rPr>
              <a:t>Thank you!</a:t>
            </a:r>
            <a:endParaRPr sz="4300" dirty="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6d1086446e_3_35"/>
          <p:cNvSpPr txBox="1">
            <a:spLocks noGrp="1"/>
          </p:cNvSpPr>
          <p:nvPr>
            <p:ph type="title"/>
          </p:nvPr>
        </p:nvSpPr>
        <p:spPr>
          <a:xfrm>
            <a:off x="1937852" y="1214925"/>
            <a:ext cx="5326800" cy="1039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Team Members Contributions</a:t>
            </a:r>
            <a:endParaRPr sz="2400"/>
          </a:p>
        </p:txBody>
      </p:sp>
      <p:graphicFrame>
        <p:nvGraphicFramePr>
          <p:cNvPr id="141" name="Google Shape;141;g36d1086446e_3_35"/>
          <p:cNvGraphicFramePr/>
          <p:nvPr/>
        </p:nvGraphicFramePr>
        <p:xfrm>
          <a:off x="1859025" y="2414100"/>
          <a:ext cx="9301650" cy="3217470"/>
        </p:xfrm>
        <a:graphic>
          <a:graphicData uri="http://schemas.openxmlformats.org/drawingml/2006/table">
            <a:tbl>
              <a:tblPr>
                <a:noFill/>
                <a:tableStyleId>{1B317F11-9444-4855-9CB9-0121AB210F91}</a:tableStyleId>
              </a:tblPr>
              <a:tblGrid>
                <a:gridCol w="392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79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5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</a:t>
                      </a:r>
                      <a:endParaRPr sz="1700"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00"/>
                        <a:t>Priyanka Prem Kumar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           Standard Logistic regression,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         Feature Importance - Odd Ratios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00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       Logistic regression with Lasso Regularization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8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                           </a:t>
                      </a: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 </a:t>
                      </a:r>
                      <a:r>
                        <a:rPr lang="en-US" sz="1700"/>
                        <a:t>Madhumathi Sekar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 </a:t>
                      </a: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Traditional Analysis - Kaplan-Meier Survival Analysis </a:t>
                      </a:r>
                      <a:endParaRPr sz="160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            Cox Proportional Hazards model</a:t>
                      </a:r>
                      <a:endParaRPr sz="1700"/>
                    </a:p>
                  </a:txBody>
                  <a:tcPr marL="91425" marR="91425" marT="91425" marB="91425">
                    <a:lnL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26262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50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</a:t>
                      </a:r>
                      <a:r>
                        <a:rPr lang="en-US" sz="1700"/>
                        <a:t>Madhuri Patibandla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>
                          <a:solidFill>
                            <a:srgbClr val="404041"/>
                          </a:solidFill>
                        </a:rPr>
                        <a:t>  Targeted Maximum Likelihood Estimation, Causal Forest DML and Propensity Model and with Tuning, Comparing Traditional vs Causal ML Methods</a:t>
                      </a:r>
                      <a:endParaRPr sz="600"/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16e8613c4_0_0"/>
          <p:cNvSpPr txBox="1">
            <a:spLocks noGrp="1"/>
          </p:cNvSpPr>
          <p:nvPr>
            <p:ph type="title"/>
          </p:nvPr>
        </p:nvSpPr>
        <p:spPr>
          <a:xfrm>
            <a:off x="886075" y="1168450"/>
            <a:ext cx="42234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Background</a:t>
            </a:r>
            <a:endParaRPr sz="2400"/>
          </a:p>
        </p:txBody>
      </p:sp>
      <p:sp>
        <p:nvSpPr>
          <p:cNvPr id="147" name="Google Shape;147;g3516e8613c4_0_0"/>
          <p:cNvSpPr txBox="1"/>
          <p:nvPr/>
        </p:nvSpPr>
        <p:spPr>
          <a:xfrm>
            <a:off x="1399200" y="1720200"/>
            <a:ext cx="9153900" cy="46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lvl="0" indent="-33655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Immune checkpoint inhibitors (ICIs) have transformed cancer treatment.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ICIs work by blocking immune-inhibitory pathways.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ICIs can cause immune-related adverse events (irAEs) and notably acute kidney injury (ICI-AKI).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ICI-AKI leads to treatment delays, increased healthcare use, and worsened clinical outcomes.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The causal mechanisms and individual susceptibility remain poorly understood in prior studies.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Leverage rich, multidimensional data, enabling more nuanced investigation of clinical and non-clinical contributors to AKI risk.</a:t>
            </a:r>
            <a:endParaRPr sz="1700" b="1">
              <a:solidFill>
                <a:schemeClr val="dk1"/>
              </a:solidFill>
            </a:endParaRPr>
          </a:p>
          <a:p>
            <a:pPr marL="457200" lvl="0" indent="-3365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Multidimensional </a:t>
            </a:r>
            <a:r>
              <a:rPr lang="en-US" sz="1700" i="0" u="none" strike="noStrike" cap="none">
                <a:solidFill>
                  <a:schemeClr val="dk1"/>
                </a:solidFill>
              </a:rPr>
              <a:t>Datasets: </a:t>
            </a:r>
            <a:r>
              <a:rPr lang="en-US" sz="1700">
                <a:solidFill>
                  <a:schemeClr val="dk1"/>
                </a:solidFill>
              </a:rPr>
              <a:t>Phenotype, Visit Occurrence, Comorbidities, social determinants of health, Insurance.</a:t>
            </a:r>
            <a:endParaRPr sz="1700" i="0" u="none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4e085415e8_0_7"/>
          <p:cNvSpPr txBox="1"/>
          <p:nvPr/>
        </p:nvSpPr>
        <p:spPr>
          <a:xfrm>
            <a:off x="1184700" y="1291725"/>
            <a:ext cx="10698600" cy="5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dirty="0">
                <a:solidFill>
                  <a:schemeClr val="dk1"/>
                </a:solidFill>
              </a:rPr>
              <a:t>Traditional Statistical Analysis: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Standard Logistic regression 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Feature Importance - Odd Ratios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Logistic regression with Regularization</a:t>
            </a:r>
            <a:endParaRPr sz="1500" dirty="0">
              <a:solidFill>
                <a:schemeClr val="dk1"/>
              </a:solidFill>
            </a:endParaRPr>
          </a:p>
          <a:p>
            <a:pPr marL="914400" marR="3429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Kaplan-Meier Survival Analysis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marR="3429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914400" lvl="1" indent="-3238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  <a:highlight>
                  <a:srgbClr val="FFFFFF"/>
                </a:highlight>
              </a:rPr>
              <a:t>Cox Proportional Hazards Model</a:t>
            </a:r>
            <a:endParaRPr sz="15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marR="0" lvl="0" indent="-32385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dirty="0">
                <a:solidFill>
                  <a:schemeClr val="dk1"/>
                </a:solidFill>
              </a:rPr>
              <a:t>Causal Machine Learning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Targeted maximum Likelihood Estimation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Propensity Score Matching and Inverse Probability Weighting</a:t>
            </a:r>
            <a:endParaRPr sz="1500" dirty="0">
              <a:solidFill>
                <a:schemeClr val="dk1"/>
              </a:solidFill>
            </a:endParaRPr>
          </a:p>
          <a:p>
            <a:pPr marL="914400" marR="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Causal forest DML</a:t>
            </a:r>
            <a:endParaRPr sz="1500" dirty="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US" sz="1500" dirty="0">
                <a:solidFill>
                  <a:schemeClr val="dk1"/>
                </a:solidFill>
              </a:rPr>
              <a:t>Propensity Score Matching with Tuning</a:t>
            </a:r>
            <a:endParaRPr sz="1500" dirty="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dirty="0">
                <a:solidFill>
                  <a:schemeClr val="dk1"/>
                </a:solidFill>
              </a:rPr>
              <a:t>Comparison between Traditional Regression and Causal ML</a:t>
            </a:r>
            <a:endParaRPr sz="1500" dirty="0">
              <a:solidFill>
                <a:schemeClr val="dk1"/>
              </a:solidFill>
            </a:endParaRPr>
          </a:p>
        </p:txBody>
      </p:sp>
      <p:sp>
        <p:nvSpPr>
          <p:cNvPr id="154" name="Google Shape;154;g34e085415e8_0_7"/>
          <p:cNvSpPr txBox="1">
            <a:spLocks noGrp="1"/>
          </p:cNvSpPr>
          <p:nvPr>
            <p:ph type="title"/>
          </p:nvPr>
        </p:nvSpPr>
        <p:spPr>
          <a:xfrm>
            <a:off x="1145275" y="808125"/>
            <a:ext cx="100581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Introduction</a:t>
            </a:r>
            <a:r>
              <a:rPr lang="en-US" sz="2400"/>
              <a:t> 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1a270af97_0_4"/>
          <p:cNvSpPr txBox="1">
            <a:spLocks noGrp="1"/>
          </p:cNvSpPr>
          <p:nvPr>
            <p:ph type="title"/>
          </p:nvPr>
        </p:nvSpPr>
        <p:spPr>
          <a:xfrm>
            <a:off x="1135400" y="886025"/>
            <a:ext cx="71877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EDA</a:t>
            </a:r>
            <a:endParaRPr sz="2400"/>
          </a:p>
        </p:txBody>
      </p:sp>
      <p:sp>
        <p:nvSpPr>
          <p:cNvPr id="160" name="Google Shape;160;g351a270af97_0_4"/>
          <p:cNvSpPr txBox="1"/>
          <p:nvPr/>
        </p:nvSpPr>
        <p:spPr>
          <a:xfrm>
            <a:off x="1184675" y="1369625"/>
            <a:ext cx="10491600" cy="39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Performed EDA on integrated dataset (phenotype, visits, comorbidities, insurance, SDOH)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High missingness in visit data; imputed as no visits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Binary variables with missing values assumed to indicate absence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Minimal missingness in demographics; imputed appropriately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Missing comorbidities treated as absence of diagnosis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Categorical variables one-hot encoded for modeling</a:t>
            </a:r>
            <a:br>
              <a:rPr lang="en-US" sz="1700">
                <a:solidFill>
                  <a:schemeClr val="dk1"/>
                </a:solidFill>
              </a:rPr>
            </a:b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lnSpc>
                <a:spcPct val="60000"/>
              </a:lnSpc>
              <a:spcBef>
                <a:spcPts val="1000"/>
              </a:spcBef>
              <a:spcAft>
                <a:spcPts val="0"/>
              </a:spcAft>
              <a:buSzPts val="1700"/>
              <a:buChar char="➢"/>
            </a:pPr>
            <a:r>
              <a:rPr lang="en-US" sz="1700">
                <a:solidFill>
                  <a:schemeClr val="dk1"/>
                </a:solidFill>
              </a:rPr>
              <a:t>Analyzed patterns in demographics, healthcare use, and comorbidity burden</a:t>
            </a:r>
            <a:endParaRPr sz="1700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60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2"/>
          <p:cNvSpPr txBox="1">
            <a:spLocks noGrp="1"/>
          </p:cNvSpPr>
          <p:nvPr>
            <p:ph type="title"/>
          </p:nvPr>
        </p:nvSpPr>
        <p:spPr>
          <a:xfrm>
            <a:off x="1233950" y="946075"/>
            <a:ext cx="7187674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Standard Logistic Regression</a:t>
            </a:r>
            <a:endParaRPr sz="2400"/>
          </a:p>
        </p:txBody>
      </p:sp>
      <p:sp>
        <p:nvSpPr>
          <p:cNvPr id="166" name="Google Shape;166;p22"/>
          <p:cNvSpPr txBox="1"/>
          <p:nvPr/>
        </p:nvSpPr>
        <p:spPr>
          <a:xfrm>
            <a:off x="1233950" y="1665375"/>
            <a:ext cx="10475400" cy="504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500" b="0" i="0" u="none" strike="noStrike" cap="none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l="23352" t="33737" r="29604" b="12073"/>
          <a:stretch/>
        </p:blipFill>
        <p:spPr>
          <a:xfrm>
            <a:off x="5595750" y="1562913"/>
            <a:ext cx="6596251" cy="427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2"/>
          <p:cNvSpPr txBox="1"/>
          <p:nvPr/>
        </p:nvSpPr>
        <p:spPr>
          <a:xfrm>
            <a:off x="601050" y="1562925"/>
            <a:ext cx="5064600" cy="49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Data split:</a:t>
            </a:r>
            <a:r>
              <a:rPr lang="en-US" sz="1500">
                <a:solidFill>
                  <a:schemeClr val="dk1"/>
                </a:solidFill>
              </a:rPr>
              <a:t> 80% training / 20% testing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Model:</a:t>
            </a:r>
            <a:r>
              <a:rPr lang="en-US" sz="1500">
                <a:solidFill>
                  <a:schemeClr val="dk1"/>
                </a:solidFill>
              </a:rPr>
              <a:t> Logistic regression with increased iterations to ensure convergence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Prediction:</a:t>
            </a:r>
            <a:r>
              <a:rPr lang="en-US" sz="1500">
                <a:solidFill>
                  <a:schemeClr val="dk1"/>
                </a:solidFill>
              </a:rPr>
              <a:t> Model generated class labels and probabilities on the test set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Performance:</a:t>
            </a:r>
            <a:r>
              <a:rPr lang="en-US" sz="1500">
                <a:solidFill>
                  <a:schemeClr val="dk1"/>
                </a:solidFill>
              </a:rPr>
              <a:t> Achieved 100% accuracy, precision, recall, F1-score, and ROC AUC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Interpretation:</a:t>
            </a:r>
            <a:r>
              <a:rPr lang="en-US" sz="1500">
                <a:solidFill>
                  <a:schemeClr val="dk1"/>
                </a:solidFill>
              </a:rPr>
              <a:t> Perfect classification—no false positives or false negatives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Caution:</a:t>
            </a:r>
            <a:r>
              <a:rPr lang="en-US" sz="1500">
                <a:solidFill>
                  <a:schemeClr val="dk1"/>
                </a:solidFill>
              </a:rPr>
              <a:t> Such flawless results are rare in clinical data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Risks:</a:t>
            </a:r>
            <a:r>
              <a:rPr lang="en-US" sz="1500">
                <a:solidFill>
                  <a:schemeClr val="dk1"/>
                </a:solidFill>
              </a:rPr>
              <a:t> May indicate overfitting or data leakage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Small sample risk:</a:t>
            </a:r>
            <a:r>
              <a:rPr lang="en-US" sz="1500">
                <a:solidFill>
                  <a:schemeClr val="dk1"/>
                </a:solidFill>
              </a:rPr>
              <a:t> Results may be unstable due to small, imbalanced dataset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233950" y="946075"/>
            <a:ext cx="81861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/>
              <a:t>Feature Importance</a:t>
            </a:r>
            <a:endParaRPr sz="2400"/>
          </a:p>
        </p:txBody>
      </p:sp>
      <p:sp>
        <p:nvSpPr>
          <p:cNvPr id="174" name="Google Shape;174;p23"/>
          <p:cNvSpPr txBox="1"/>
          <p:nvPr/>
        </p:nvSpPr>
        <p:spPr>
          <a:xfrm>
            <a:off x="1233950" y="1665375"/>
            <a:ext cx="10475450" cy="5048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1D3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" name="Google Shape;175;p23"/>
          <p:cNvPicPr preferRelativeResize="0"/>
          <p:nvPr/>
        </p:nvPicPr>
        <p:blipFill rotWithShape="1">
          <a:blip r:embed="rId3">
            <a:alphaModFix/>
          </a:blip>
          <a:srcRect l="15108" t="13792" r="43914" b="5314"/>
          <a:stretch/>
        </p:blipFill>
        <p:spPr>
          <a:xfrm>
            <a:off x="6729900" y="1090000"/>
            <a:ext cx="5194406" cy="576799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76" name="Google Shape;176;p23"/>
          <p:cNvSpPr txBox="1"/>
          <p:nvPr/>
        </p:nvSpPr>
        <p:spPr>
          <a:xfrm>
            <a:off x="896675" y="1537125"/>
            <a:ext cx="5586900" cy="51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Top 15 features</a:t>
            </a:r>
            <a:r>
              <a:rPr lang="en-US" sz="1500">
                <a:solidFill>
                  <a:schemeClr val="dk1"/>
                </a:solidFill>
              </a:rPr>
              <a:t> identified span both clinical and social risk factors for ICI-AKI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Time-to-event</a:t>
            </a:r>
            <a:r>
              <a:rPr lang="en-US" sz="1500">
                <a:solidFill>
                  <a:schemeClr val="dk1"/>
                </a:solidFill>
              </a:rPr>
              <a:t> was the strongest predictor—longer treatment duration linked to higher risk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Other timing variables</a:t>
            </a:r>
            <a:r>
              <a:rPr lang="en-US" sz="1500">
                <a:solidFill>
                  <a:schemeClr val="dk1"/>
                </a:solidFill>
              </a:rPr>
              <a:t> (e.g., exposure month) also showed positive associations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Socioeconomic disadvantage</a:t>
            </a:r>
            <a:r>
              <a:rPr lang="en-US" sz="1500">
                <a:solidFill>
                  <a:schemeClr val="dk1"/>
                </a:solidFill>
              </a:rPr>
              <a:t> (low income, limited education) increased AKI risk, likely via reduced access to care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Comorbidities</a:t>
            </a:r>
            <a:r>
              <a:rPr lang="en-US" sz="1500">
                <a:solidFill>
                  <a:schemeClr val="dk1"/>
                </a:solidFill>
              </a:rPr>
              <a:t> like myocardial infarction, heart failure, renal disease, obesity, weight loss, and depression were key contributors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 b="1">
                <a:solidFill>
                  <a:schemeClr val="dk1"/>
                </a:solidFill>
              </a:rPr>
              <a:t>Insurance type, unemployment, and renting</a:t>
            </a:r>
            <a:r>
              <a:rPr lang="en-US" sz="1500">
                <a:solidFill>
                  <a:schemeClr val="dk1"/>
                </a:solidFill>
              </a:rPr>
              <a:t> reflected structural vulnerabilities impacting outcomes</a:t>
            </a:r>
            <a:br>
              <a:rPr lang="en-US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➢"/>
            </a:pPr>
            <a:r>
              <a:rPr lang="en-US" sz="1500">
                <a:solidFill>
                  <a:schemeClr val="dk1"/>
                </a:solidFill>
              </a:rPr>
              <a:t>All top features had </a:t>
            </a:r>
            <a:r>
              <a:rPr lang="en-US" sz="1500" b="1">
                <a:solidFill>
                  <a:schemeClr val="dk1"/>
                </a:solidFill>
              </a:rPr>
              <a:t>odds ratios &gt; 1</a:t>
            </a:r>
            <a:r>
              <a:rPr lang="en-US" sz="1500">
                <a:solidFill>
                  <a:schemeClr val="dk1"/>
                </a:solidFill>
              </a:rPr>
              <a:t>, indicating a positive association with AKI risk</a:t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3516e8613c4_2_3"/>
          <p:cNvSpPr txBox="1">
            <a:spLocks noGrp="1"/>
          </p:cNvSpPr>
          <p:nvPr>
            <p:ph type="title"/>
          </p:nvPr>
        </p:nvSpPr>
        <p:spPr>
          <a:xfrm>
            <a:off x="1295049" y="604075"/>
            <a:ext cx="5405400" cy="10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Regularized</a:t>
            </a:r>
            <a:r>
              <a:rPr lang="en-US" sz="2400">
                <a:solidFill>
                  <a:schemeClr val="dk1"/>
                </a:solidFill>
              </a:rPr>
              <a:t> </a:t>
            </a:r>
            <a:r>
              <a:rPr lang="en-US" sz="2400">
                <a:solidFill>
                  <a:schemeClr val="dk1"/>
                </a:solidFill>
                <a:highlight>
                  <a:srgbClr val="FFFFFF"/>
                </a:highlight>
              </a:rPr>
              <a:t>Logistic Regression</a:t>
            </a:r>
            <a:endParaRPr sz="2400"/>
          </a:p>
        </p:txBody>
      </p:sp>
      <p:pic>
        <p:nvPicPr>
          <p:cNvPr id="183" name="Google Shape;183;g3516e8613c4_2_3"/>
          <p:cNvPicPr preferRelativeResize="0"/>
          <p:nvPr/>
        </p:nvPicPr>
        <p:blipFill rotWithShape="1">
          <a:blip r:embed="rId3">
            <a:alphaModFix/>
          </a:blip>
          <a:srcRect l="21397" t="55725" r="40791" b="25719"/>
          <a:stretch/>
        </p:blipFill>
        <p:spPr>
          <a:xfrm>
            <a:off x="5793850" y="1851337"/>
            <a:ext cx="5925874" cy="163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516e8613c4_2_3"/>
          <p:cNvPicPr preferRelativeResize="0"/>
          <p:nvPr/>
        </p:nvPicPr>
        <p:blipFill rotWithShape="1">
          <a:blip r:embed="rId4">
            <a:alphaModFix/>
          </a:blip>
          <a:srcRect l="21264" t="35096" r="33578" b="44855"/>
          <a:stretch/>
        </p:blipFill>
        <p:spPr>
          <a:xfrm>
            <a:off x="5749050" y="3744325"/>
            <a:ext cx="5925874" cy="1479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3516e8613c4_2_3"/>
          <p:cNvPicPr preferRelativeResize="0"/>
          <p:nvPr/>
        </p:nvPicPr>
        <p:blipFill rotWithShape="1">
          <a:blip r:embed="rId4">
            <a:alphaModFix/>
          </a:blip>
          <a:srcRect l="20975" t="73133" r="24935" b="16020"/>
          <a:stretch/>
        </p:blipFill>
        <p:spPr>
          <a:xfrm>
            <a:off x="5571700" y="5567200"/>
            <a:ext cx="6474749" cy="73029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g3516e8613c4_2_3"/>
          <p:cNvSpPr txBox="1"/>
          <p:nvPr/>
        </p:nvSpPr>
        <p:spPr>
          <a:xfrm>
            <a:off x="142075" y="1321575"/>
            <a:ext cx="5494200" cy="52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</a:rPr>
              <a:t>Key Predictors of ICI-AKI Risk</a:t>
            </a:r>
            <a:endParaRPr sz="1200" b="1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Older age</a:t>
            </a:r>
            <a:r>
              <a:rPr lang="en-US" sz="1200">
                <a:solidFill>
                  <a:schemeClr val="dk1"/>
                </a:solidFill>
              </a:rPr>
              <a:t> – Higher risk likely due to reduced kidney reserve or treatment sensitivity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Male sex</a:t>
            </a:r>
            <a:r>
              <a:rPr lang="en-US" sz="1200">
                <a:solidFill>
                  <a:schemeClr val="dk1"/>
                </a:solidFill>
              </a:rPr>
              <a:t> – Potentially lower risk than females (interpret with caution)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Higher education</a:t>
            </a:r>
            <a:r>
              <a:rPr lang="en-US" sz="1200">
                <a:solidFill>
                  <a:schemeClr val="dk1"/>
                </a:solidFill>
              </a:rPr>
              <a:t> – Protective, possibly due to better health literacy or care access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Lower income</a:t>
            </a:r>
            <a:r>
              <a:rPr lang="en-US" sz="1200">
                <a:solidFill>
                  <a:schemeClr val="dk1"/>
                </a:solidFill>
              </a:rPr>
              <a:t> – Higher risk, reflecting socioeconomic vulnerability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Retirement</a:t>
            </a:r>
            <a:r>
              <a:rPr lang="en-US" sz="1200">
                <a:solidFill>
                  <a:schemeClr val="dk1"/>
                </a:solidFill>
              </a:rPr>
              <a:t> – Associated with increased risk, possibly linked to age or comorbidity burden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ICI timing</a:t>
            </a:r>
            <a:r>
              <a:rPr lang="en-US" sz="1200">
                <a:solidFill>
                  <a:schemeClr val="dk1"/>
                </a:solidFill>
              </a:rPr>
              <a:t> – Exposure month/year may reflect changing practices or systemic disruptions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Healthcare utilization</a:t>
            </a:r>
            <a:r>
              <a:rPr lang="en-US" sz="1200">
                <a:solidFill>
                  <a:schemeClr val="dk1"/>
                </a:solidFill>
              </a:rPr>
              <a:t> – More visits (log_num_visits) linked to higher risk, likely due to illness severity</a:t>
            </a:r>
            <a:endParaRPr sz="1200">
              <a:solidFill>
                <a:schemeClr val="dk1"/>
              </a:solidFill>
            </a:endParaRPr>
          </a:p>
          <a:p>
            <a:pPr marL="457200" lvl="0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➢"/>
            </a:pPr>
            <a:r>
              <a:rPr lang="en-US" sz="1200" b="1">
                <a:solidFill>
                  <a:schemeClr val="dk1"/>
                </a:solidFill>
              </a:rPr>
              <a:t>High-Risk Comorbidities: </a:t>
            </a:r>
            <a:endParaRPr sz="1200" b="1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Chronic pulmonary disease</a:t>
            </a:r>
            <a:r>
              <a:rPr lang="en-US" sz="1200">
                <a:solidFill>
                  <a:schemeClr val="dk1"/>
                </a:solidFill>
              </a:rPr>
              <a:t> – May raise risk via hypoxia or drug interactions,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Diabetes with complications</a:t>
            </a:r>
            <a:r>
              <a:rPr lang="en-US" sz="1200">
                <a:solidFill>
                  <a:schemeClr val="dk1"/>
                </a:solidFill>
              </a:rPr>
              <a:t> – Indicates existing organ damage,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Depression</a:t>
            </a:r>
            <a:r>
              <a:rPr lang="en-US" sz="1200">
                <a:solidFill>
                  <a:schemeClr val="dk1"/>
                </a:solidFill>
              </a:rPr>
              <a:t> – Related to systemic inflammation or adherence issues,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Obesity</a:t>
            </a:r>
            <a:r>
              <a:rPr lang="en-US" sz="1200">
                <a:solidFill>
                  <a:schemeClr val="dk1"/>
                </a:solidFill>
              </a:rPr>
              <a:t> – Tied to inflammation and metabolic stress,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Weight loss</a:t>
            </a:r>
            <a:r>
              <a:rPr lang="en-US" sz="1200">
                <a:solidFill>
                  <a:schemeClr val="dk1"/>
                </a:solidFill>
              </a:rPr>
              <a:t> – Suggests frailty or advanced disease, </a:t>
            </a:r>
            <a:endParaRPr sz="1200">
              <a:solidFill>
                <a:schemeClr val="dk1"/>
              </a:solidFill>
            </a:endParaRPr>
          </a:p>
          <a:p>
            <a:pPr marL="914400" lvl="1" indent="-3048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-US" sz="1200" b="1">
                <a:solidFill>
                  <a:schemeClr val="dk1"/>
                </a:solidFill>
              </a:rPr>
              <a:t>Alcohol abuse</a:t>
            </a:r>
            <a:r>
              <a:rPr lang="en-US" sz="1200">
                <a:solidFill>
                  <a:schemeClr val="dk1"/>
                </a:solidFill>
              </a:rPr>
              <a:t> – Direct toxicity and potential care barriers</a:t>
            </a: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23</Slides>
  <Notes>23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Causal Machine Learning</vt:lpstr>
      <vt:lpstr>TEAM MEMBERS</vt:lpstr>
      <vt:lpstr>Team Members Contributions</vt:lpstr>
      <vt:lpstr>Background</vt:lpstr>
      <vt:lpstr>Introduction </vt:lpstr>
      <vt:lpstr>EDA</vt:lpstr>
      <vt:lpstr>Standard Logistic Regression</vt:lpstr>
      <vt:lpstr>Feature Importance</vt:lpstr>
      <vt:lpstr>Regularized Logistic Regression</vt:lpstr>
      <vt:lpstr>ROC and Cross Validation</vt:lpstr>
      <vt:lpstr>Kaplan-Meier Analysis</vt:lpstr>
      <vt:lpstr>Kaplan-Meier Analysis</vt:lpstr>
      <vt:lpstr>Cox Proportional Hazards Model</vt:lpstr>
      <vt:lpstr>Kaplan-Meier Analysis</vt:lpstr>
      <vt:lpstr>Kaplan-Meier Analysis</vt:lpstr>
      <vt:lpstr>Kaplan-Meier Analysis</vt:lpstr>
      <vt:lpstr>Causal Machine Learning</vt:lpstr>
      <vt:lpstr>PowerPoint Presentation</vt:lpstr>
      <vt:lpstr>PowerPoint Presentation</vt:lpstr>
      <vt:lpstr>PowerPoint Presentation</vt:lpstr>
      <vt:lpstr>PowerPoint Presentation</vt:lpstr>
      <vt:lpstr>CONCLUSION :  Comparison of the results from Traditional Regression and Causal ML.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Archana Krishnamurthy (TMNA)</dc:creator>
  <cp:revision>19</cp:revision>
  <dcterms:created xsi:type="dcterms:W3CDTF">2020-05-09T02:20:53Z</dcterms:created>
  <dcterms:modified xsi:type="dcterms:W3CDTF">2025-07-05T14:08:08Z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1b518dda-a072-40f6-b897-604cd2a063c5</vt:lpwstr>
  </property>
  <property fmtid="{D5CDD505-2E9C-101B-9397-08002B2CF9AE}" pid="3" name="ToyotaClassification">
    <vt:lpwstr>PUBLIC</vt:lpwstr>
  </property>
  <property fmtid="{D5CDD505-2E9C-101B-9397-08002B2CF9AE}" pid="4" name="ToyotaVisualMarkings">
    <vt:lpwstr>No Label</vt:lpwstr>
  </property>
</Properties>
</file>